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1" r:id="rId4"/>
    <p:sldId id="256" r:id="rId5"/>
    <p:sldId id="262" r:id="rId6"/>
    <p:sldId id="257" r:id="rId7"/>
    <p:sldId id="261" r:id="rId8"/>
    <p:sldId id="259" r:id="rId9"/>
    <p:sldId id="260" r:id="rId10"/>
    <p:sldId id="263" r:id="rId11"/>
    <p:sldId id="264" r:id="rId12"/>
    <p:sldId id="265" r:id="rId13"/>
    <p:sldId id="266" r:id="rId14"/>
    <p:sldId id="267" r:id="rId15"/>
    <p:sldId id="269" r:id="rId16"/>
  </p:sldIdLst>
  <p:sldSz cx="12192000" cy="6858000"/>
  <p:notesSz cx="6858000" cy="9144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90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1, 2 oder 3 - Intro">
            <a:hlinkClick r:id="" action="ppaction://media"/>
          </p:cNvPr>
          <p:cNvPicPr>
            <a:picLocks noChangeAspect="1"/>
          </p:cNvPicPr>
          <p:nvPr userDrawn="1">
            <a:audioFile r:link="rId2"/>
            <p:extLst>
              <p:ext uri="{DAA4B4D4-6D71-4841-9C94-3DE7FCFB9230}">
                <p14:media xmlns:p14="http://schemas.microsoft.com/office/powerpoint/2010/main" r:embed="rId1"/>
              </p:ext>
            </p:extLst>
          </p:nvPr>
        </p:nvPicPr>
        <p:blipFill>
          <a:blip r:embed="rId4"/>
          <a:stretch>
            <a:fillRect/>
          </a:stretch>
        </p:blipFill>
        <p:spPr>
          <a:xfrm>
            <a:off x="5747133" y="4886899"/>
            <a:ext cx="609600" cy="609600"/>
          </a:xfrm>
          <a:prstGeom prst="rect">
            <a:avLst/>
          </a:prstGeom>
        </p:spPr>
      </p:pic>
    </p:spTree>
    <p:extLst>
      <p:ext uri="{BB962C8B-B14F-4D97-AF65-F5344CB8AC3E}">
        <p14:creationId xmlns:p14="http://schemas.microsoft.com/office/powerpoint/2010/main" val="14097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149903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878512" y="1484313"/>
            <a:ext cx="10515600" cy="1325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363306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46726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327626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415173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142543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360154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268801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136744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172220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1520328" y="1123720"/>
            <a:ext cx="9749928" cy="34163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3600" kern="1200" dirty="0" smtClean="0">
                <a:solidFill>
                  <a:schemeClr val="tx1"/>
                </a:solidFill>
                <a:effectLst/>
                <a:latin typeface="+mn-lt"/>
                <a:ea typeface="+mn-ea"/>
                <a:cs typeface="+mn-cs"/>
              </a:rPr>
              <a:t>Maria kauft sich von Ihrem Weihnachtsgeld bei einem großen Elektronikfachmarkt einen neuen Fernseher. Dieser wird ihr nach Hause geliefert und fachmännisch angeschlossen. Bei der Inbetriebnahme stellt sich leider heraus, dass der Fernseher defekt ist und kein Bild anzeigt. </a:t>
            </a:r>
          </a:p>
        </p:txBody>
      </p:sp>
    </p:spTree>
    <p:extLst>
      <p:ext uri="{BB962C8B-B14F-4D97-AF65-F5344CB8AC3E}">
        <p14:creationId xmlns:p14="http://schemas.microsoft.com/office/powerpoint/2010/main" val="2215132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397540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323464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1155506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B13CE917-9536-455D-902C-EEA57A6DF44A}"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74EDBB14-36F5-4B6F-B9ED-8C8737CC22BB}" type="slidenum">
              <a:rPr lang="de-DE" smtClean="0"/>
              <a:t>‹Nr.›</a:t>
            </a:fld>
            <a:endParaRPr lang="de-DE"/>
          </a:p>
        </p:txBody>
      </p:sp>
    </p:spTree>
    <p:extLst>
      <p:ext uri="{BB962C8B-B14F-4D97-AF65-F5344CB8AC3E}">
        <p14:creationId xmlns:p14="http://schemas.microsoft.com/office/powerpoint/2010/main" val="286445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1010487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12571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78512" y="1484313"/>
            <a:ext cx="10515600"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12366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337008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878512" y="1484313"/>
            <a:ext cx="10515600" cy="1325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62453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30936077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7BBBA267-16BD-4044-A432-6AC69FD40B51}" type="datetimeFigureOut">
              <a:rPr lang="de-DE" smtClean="0"/>
              <a:t>17.01.2016</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610600" y="6356350"/>
            <a:ext cx="2743200" cy="365125"/>
          </a:xfrm>
          <a:prstGeom prst="rect">
            <a:avLst/>
          </a:prstGeom>
        </p:spPr>
        <p:txBody>
          <a:bodyPr/>
          <a:lstStyle/>
          <a:p>
            <a:fld id="{4178E2A2-F6F5-41B2-AF4E-761851CDB488}" type="slidenum">
              <a:rPr lang="de-DE" smtClean="0"/>
              <a:t>‹Nr.›</a:t>
            </a:fld>
            <a:endParaRPr lang="de-DE"/>
          </a:p>
        </p:txBody>
      </p:sp>
    </p:spTree>
    <p:extLst>
      <p:ext uri="{BB962C8B-B14F-4D97-AF65-F5344CB8AC3E}">
        <p14:creationId xmlns:p14="http://schemas.microsoft.com/office/powerpoint/2010/main" val="4294578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2" name="Picture 4" descr="http://okidoki.orf.at/dateien/17536_frontheader_123_201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7964" y="1104441"/>
            <a:ext cx="9027532" cy="3084723"/>
          </a:xfrm>
          <a:prstGeom prst="rect">
            <a:avLst/>
          </a:prstGeom>
          <a:noFill/>
          <a:extLst>
            <a:ext uri="{909E8E84-426E-40DD-AFC4-6F175D3DCCD1}">
              <a14:hiddenFill xmlns:a14="http://schemas.microsoft.com/office/drawing/2010/main">
                <a:solidFill>
                  <a:srgbClr val="FFFFFF"/>
                </a:solidFill>
              </a14:hiddenFill>
            </a:ext>
          </a:extLst>
        </p:spPr>
      </p:pic>
      <p:sp>
        <p:nvSpPr>
          <p:cNvPr id="8" name="Titelplatzhalt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Tree>
    <p:extLst>
      <p:ext uri="{BB962C8B-B14F-4D97-AF65-F5344CB8AC3E}">
        <p14:creationId xmlns:p14="http://schemas.microsoft.com/office/powerpoint/2010/main" val="58559538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1,2oder 3 logo.sv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2929" y="121187"/>
            <a:ext cx="1824669" cy="11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7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de-DE" sz="20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11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4.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1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61377" y="1674568"/>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Abgerundetes Rechteck 1"/>
          <p:cNvSpPr/>
          <p:nvPr/>
        </p:nvSpPr>
        <p:spPr>
          <a:xfrm>
            <a:off x="7943530"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algn="ctr"/>
            <a:endParaRPr lang="de-DE" sz="2800" kern="1200" dirty="0" smtClean="0">
              <a:solidFill>
                <a:schemeClr val="lt1"/>
              </a:solidFill>
              <a:effectLst/>
              <a:latin typeface="+mn-lt"/>
              <a:ea typeface="+mn-ea"/>
              <a:cs typeface="+mn-cs"/>
            </a:endParaRPr>
          </a:p>
          <a:p>
            <a:pPr lvl="0" algn="ctr"/>
            <a:r>
              <a:rPr lang="de-DE" sz="2800" dirty="0" smtClean="0"/>
              <a:t>Sie kann nachrangiges Recht ausüben!</a:t>
            </a:r>
            <a:endParaRPr lang="de-DE" sz="2800" dirty="0"/>
          </a:p>
        </p:txBody>
      </p:sp>
      <p:sp>
        <p:nvSpPr>
          <p:cNvPr id="3" name="Abgerundetes Rechteck 2"/>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500" dirty="0" smtClean="0"/>
              <a:t>Sie kann ihn um-tauschen!</a:t>
            </a:r>
            <a:endParaRPr lang="de-DE" sz="3500" dirty="0"/>
          </a:p>
        </p:txBody>
      </p:sp>
      <p:sp>
        <p:nvSpPr>
          <p:cNvPr id="4" name="Abgerundetes Rechteck 3"/>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3600" dirty="0"/>
          </a:p>
          <a:p>
            <a:pPr algn="ctr"/>
            <a:endParaRPr lang="de-DE" sz="3600" dirty="0" smtClean="0"/>
          </a:p>
          <a:p>
            <a:pPr algn="ctr"/>
            <a:endParaRPr lang="de-DE" sz="3500" dirty="0" smtClean="0"/>
          </a:p>
          <a:p>
            <a:pPr algn="ctr"/>
            <a:r>
              <a:rPr lang="de-DE" sz="3500" dirty="0" smtClean="0"/>
              <a:t>Nix, sie sitzt jetzt auf dem kaputten Fernseher!</a:t>
            </a:r>
            <a:endParaRPr lang="de-DE" sz="3500" dirty="0"/>
          </a:p>
        </p:txBody>
      </p:sp>
      <p:sp>
        <p:nvSpPr>
          <p:cNvPr id="5" name="Ellipse 4"/>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6" name="Ellipse 5"/>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7" name="Ellipse 6"/>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
        <p:nvSpPr>
          <p:cNvPr id="8" name="Textfeld 7"/>
          <p:cNvSpPr txBox="1"/>
          <p:nvPr/>
        </p:nvSpPr>
        <p:spPr>
          <a:xfrm>
            <a:off x="3471881" y="369713"/>
            <a:ext cx="4799952" cy="58477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de-DE" sz="3200" dirty="0" smtClean="0"/>
              <a:t>Was kann Maria jetzt tun?</a:t>
            </a:r>
            <a:endParaRPr lang="de-DE" sz="3200" dirty="0"/>
          </a:p>
        </p:txBody>
      </p:sp>
    </p:spTree>
    <p:extLst>
      <p:ext uri="{BB962C8B-B14F-4D97-AF65-F5344CB8AC3E}">
        <p14:creationId xmlns:p14="http://schemas.microsoft.com/office/powerpoint/2010/main" val="13106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9"/>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27" presetClass="emph" presetSubtype="0" repeatCount="2000" fill="remove" grpId="1" nodeType="withEffect">
                                  <p:stCondLst>
                                    <p:cond delay="0"/>
                                  </p:stCondLst>
                                  <p:childTnLst>
                                    <p:animClr clrSpc="rgb" dir="cw">
                                      <p:cBhvr override="childStyle">
                                        <p:cTn id="46" dur="1000" autoRev="1" fill="remove"/>
                                        <p:tgtEl>
                                          <p:spTgt spid="7"/>
                                        </p:tgtEl>
                                        <p:attrNameLst>
                                          <p:attrName>style.color</p:attrName>
                                        </p:attrNameLst>
                                      </p:cBhvr>
                                      <p:to>
                                        <a:schemeClr val="bg1"/>
                                      </p:to>
                                    </p:animClr>
                                    <p:animClr clrSpc="rgb" dir="cw">
                                      <p:cBhvr>
                                        <p:cTn id="47" dur="1000" autoRev="1" fill="remove"/>
                                        <p:tgtEl>
                                          <p:spTgt spid="7"/>
                                        </p:tgtEl>
                                        <p:attrNameLst>
                                          <p:attrName>fillcolor</p:attrName>
                                        </p:attrNameLst>
                                      </p:cBhvr>
                                      <p:to>
                                        <a:schemeClr val="bg1"/>
                                      </p:to>
                                    </p:animClr>
                                    <p:set>
                                      <p:cBhvr>
                                        <p:cTn id="48" dur="1000" autoRev="1" fill="remove"/>
                                        <p:tgtEl>
                                          <p:spTgt spid="7"/>
                                        </p:tgtEl>
                                        <p:attrNameLst>
                                          <p:attrName>fill.type</p:attrName>
                                        </p:attrNameLst>
                                      </p:cBhvr>
                                      <p:to>
                                        <p:strVal val="solid"/>
                                      </p:to>
                                    </p:set>
                                    <p:set>
                                      <p:cBhvr>
                                        <p:cTn id="49" dur="100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30897" y="1698952"/>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Abgerundetes Rechteck 1"/>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algn="ctr"/>
            <a:endParaRPr lang="de-DE" sz="2800" kern="1200" dirty="0" smtClean="0">
              <a:solidFill>
                <a:schemeClr val="lt1"/>
              </a:solidFill>
              <a:effectLst/>
              <a:latin typeface="+mn-lt"/>
              <a:ea typeface="+mn-ea"/>
              <a:cs typeface="+mn-cs"/>
            </a:endParaRPr>
          </a:p>
          <a:p>
            <a:pPr lvl="0" algn="ctr"/>
            <a:r>
              <a:rPr lang="de-DE" sz="3600" dirty="0" smtClean="0"/>
              <a:t>…</a:t>
            </a:r>
            <a:endParaRPr lang="de-DE" sz="3600" dirty="0"/>
          </a:p>
        </p:txBody>
      </p:sp>
      <p:sp>
        <p:nvSpPr>
          <p:cNvPr id="3" name="Abgerundetes Rechteck 2"/>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500" dirty="0"/>
              <a:t>n</a:t>
            </a:r>
            <a:r>
              <a:rPr lang="de-DE" sz="3500" dirty="0" smtClean="0"/>
              <a:t>icht geringfügig</a:t>
            </a:r>
            <a:endParaRPr lang="de-DE" sz="3500" dirty="0"/>
          </a:p>
        </p:txBody>
      </p:sp>
      <p:sp>
        <p:nvSpPr>
          <p:cNvPr id="4" name="Abgerundetes Rechteck 3"/>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r>
              <a:rPr lang="de-DE" sz="3500" dirty="0" smtClean="0"/>
              <a:t>geringfügig</a:t>
            </a:r>
            <a:endParaRPr lang="de-DE" sz="3500" dirty="0"/>
          </a:p>
        </p:txBody>
      </p:sp>
      <p:sp>
        <p:nvSpPr>
          <p:cNvPr id="5" name="Ellipse 4"/>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6" name="Ellipse 5"/>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7" name="Ellipse 6"/>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
        <p:nvSpPr>
          <p:cNvPr id="8" name="Textfeld 7"/>
          <p:cNvSpPr txBox="1"/>
          <p:nvPr/>
        </p:nvSpPr>
        <p:spPr>
          <a:xfrm>
            <a:off x="2928753" y="364593"/>
            <a:ext cx="5998768" cy="95410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de-DE" sz="2800" dirty="0" smtClean="0"/>
              <a:t>Liegt ein geringfügiger oder ein </a:t>
            </a:r>
            <a:br>
              <a:rPr lang="de-DE" sz="2800" dirty="0" smtClean="0"/>
            </a:br>
            <a:r>
              <a:rPr lang="de-DE" sz="2800" dirty="0" smtClean="0"/>
              <a:t>nicht geringfügiger Mangel vor?</a:t>
            </a:r>
            <a:endParaRPr lang="de-DE" sz="2800" dirty="0"/>
          </a:p>
        </p:txBody>
      </p:sp>
    </p:spTree>
    <p:extLst>
      <p:ext uri="{BB962C8B-B14F-4D97-AF65-F5344CB8AC3E}">
        <p14:creationId xmlns:p14="http://schemas.microsoft.com/office/powerpoint/2010/main" val="303772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27" presetClass="emph" presetSubtype="0" repeatCount="2000" fill="remove" grpId="1" nodeType="withEffect">
                                  <p:stCondLst>
                                    <p:cond delay="0"/>
                                  </p:stCondLst>
                                  <p:childTnLst>
                                    <p:animClr clrSpc="rgb" dir="cw">
                                      <p:cBhvr override="childStyle">
                                        <p:cTn id="46" dur="1000" autoRev="1" fill="remove"/>
                                        <p:tgtEl>
                                          <p:spTgt spid="6"/>
                                        </p:tgtEl>
                                        <p:attrNameLst>
                                          <p:attrName>style.color</p:attrName>
                                        </p:attrNameLst>
                                      </p:cBhvr>
                                      <p:to>
                                        <a:schemeClr val="bg1"/>
                                      </p:to>
                                    </p:animClr>
                                    <p:animClr clrSpc="rgb" dir="cw">
                                      <p:cBhvr>
                                        <p:cTn id="47" dur="1000" autoRev="1" fill="remove"/>
                                        <p:tgtEl>
                                          <p:spTgt spid="6"/>
                                        </p:tgtEl>
                                        <p:attrNameLst>
                                          <p:attrName>fillcolor</p:attrName>
                                        </p:attrNameLst>
                                      </p:cBhvr>
                                      <p:to>
                                        <a:schemeClr val="bg1"/>
                                      </p:to>
                                    </p:animClr>
                                    <p:set>
                                      <p:cBhvr>
                                        <p:cTn id="48" dur="1000" autoRev="1" fill="remove"/>
                                        <p:tgtEl>
                                          <p:spTgt spid="6"/>
                                        </p:tgtEl>
                                        <p:attrNameLst>
                                          <p:attrName>fill.type</p:attrName>
                                        </p:attrNameLst>
                                      </p:cBhvr>
                                      <p:to>
                                        <p:strVal val="solid"/>
                                      </p:to>
                                    </p:set>
                                    <p:set>
                                      <p:cBhvr>
                                        <p:cTn id="49" dur="10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30897" y="1698952"/>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Abgerundetes Rechteck 1"/>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lvl="0" algn="ctr"/>
            <a:r>
              <a:rPr lang="de-DE" sz="3600" dirty="0" err="1" smtClean="0"/>
              <a:t>Kaufpreis-minderung</a:t>
            </a:r>
            <a:endParaRPr lang="de-DE" sz="3600" dirty="0"/>
          </a:p>
        </p:txBody>
      </p:sp>
      <p:sp>
        <p:nvSpPr>
          <p:cNvPr id="3" name="Abgerundetes Rechteck 2"/>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200" dirty="0" smtClean="0"/>
              <a:t>Rücktritt vom Kaufvertrag</a:t>
            </a:r>
            <a:endParaRPr lang="de-DE" sz="3200" dirty="0"/>
          </a:p>
        </p:txBody>
      </p:sp>
      <p:sp>
        <p:nvSpPr>
          <p:cNvPr id="4" name="Abgerundetes Rechteck 3"/>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smtClean="0"/>
          </a:p>
          <a:p>
            <a:pPr algn="ctr"/>
            <a:endParaRPr lang="de-DE" sz="2400" dirty="0" smtClean="0"/>
          </a:p>
          <a:p>
            <a:pPr algn="ctr"/>
            <a:endParaRPr lang="de-DE" sz="2400" dirty="0"/>
          </a:p>
          <a:p>
            <a:pPr algn="ctr"/>
            <a:endParaRPr lang="de-DE" sz="2400" dirty="0" smtClean="0"/>
          </a:p>
          <a:p>
            <a:pPr algn="ctr"/>
            <a:endParaRPr lang="de-DE" sz="2400" dirty="0"/>
          </a:p>
          <a:p>
            <a:pPr algn="ctr"/>
            <a:r>
              <a:rPr lang="de-DE" sz="2400" dirty="0" smtClean="0"/>
              <a:t>entweder vom Kaufvertrag zurückzutreten oder</a:t>
            </a:r>
          </a:p>
          <a:p>
            <a:pPr algn="ctr"/>
            <a:r>
              <a:rPr lang="de-DE" sz="2400" dirty="0" err="1" smtClean="0"/>
              <a:t>Kaufpreis-minderung</a:t>
            </a:r>
            <a:endParaRPr lang="de-DE" sz="2400" dirty="0"/>
          </a:p>
        </p:txBody>
      </p:sp>
      <p:sp>
        <p:nvSpPr>
          <p:cNvPr id="5" name="Ellipse 4"/>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6" name="Ellipse 5"/>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7" name="Ellipse 6"/>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
        <p:nvSpPr>
          <p:cNvPr id="8" name="Textfeld 7"/>
          <p:cNvSpPr txBox="1"/>
          <p:nvPr/>
        </p:nvSpPr>
        <p:spPr>
          <a:xfrm>
            <a:off x="2934156" y="407624"/>
            <a:ext cx="6675249" cy="58477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r>
              <a:rPr lang="de-DE" sz="3200" dirty="0" smtClean="0"/>
              <a:t>Welche Möglichkeiten hat Maria nun?</a:t>
            </a:r>
            <a:endParaRPr lang="de-DE" sz="3200" dirty="0"/>
          </a:p>
        </p:txBody>
      </p:sp>
    </p:spTree>
    <p:extLst>
      <p:ext uri="{BB962C8B-B14F-4D97-AF65-F5344CB8AC3E}">
        <p14:creationId xmlns:p14="http://schemas.microsoft.com/office/powerpoint/2010/main" val="28407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27" presetClass="emph" presetSubtype="0" repeatCount="2000" fill="remove" grpId="1" nodeType="withEffect">
                                  <p:stCondLst>
                                    <p:cond delay="0"/>
                                  </p:stCondLst>
                                  <p:childTnLst>
                                    <p:animClr clrSpc="rgb" dir="cw">
                                      <p:cBhvr override="childStyle">
                                        <p:cTn id="46" dur="1000" autoRev="1" fill="remove"/>
                                        <p:tgtEl>
                                          <p:spTgt spid="5"/>
                                        </p:tgtEl>
                                        <p:attrNameLst>
                                          <p:attrName>style.color</p:attrName>
                                        </p:attrNameLst>
                                      </p:cBhvr>
                                      <p:to>
                                        <a:schemeClr val="bg1"/>
                                      </p:to>
                                    </p:animClr>
                                    <p:animClr clrSpc="rgb" dir="cw">
                                      <p:cBhvr>
                                        <p:cTn id="47" dur="1000" autoRev="1" fill="remove"/>
                                        <p:tgtEl>
                                          <p:spTgt spid="5"/>
                                        </p:tgtEl>
                                        <p:attrNameLst>
                                          <p:attrName>fillcolor</p:attrName>
                                        </p:attrNameLst>
                                      </p:cBhvr>
                                      <p:to>
                                        <a:schemeClr val="bg1"/>
                                      </p:to>
                                    </p:animClr>
                                    <p:set>
                                      <p:cBhvr>
                                        <p:cTn id="48" dur="1000" autoRev="1" fill="remove"/>
                                        <p:tgtEl>
                                          <p:spTgt spid="5"/>
                                        </p:tgtEl>
                                        <p:attrNameLst>
                                          <p:attrName>fill.type</p:attrName>
                                        </p:attrNameLst>
                                      </p:cBhvr>
                                      <p:to>
                                        <p:strVal val="solid"/>
                                      </p:to>
                                    </p:set>
                                    <p:set>
                                      <p:cBhvr>
                                        <p:cTn id="49" dur="100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3" grpId="0" animBg="1"/>
      <p:bldP spid="3" grpId="1" animBg="1"/>
      <p:bldP spid="4" grpId="0" animBg="1"/>
      <p:bldP spid="5" grpId="0" animBg="1"/>
      <p:bldP spid="5" grpId="1"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7930897" y="1698952"/>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Abgerundetes Rechteck 1"/>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smtClean="0"/>
          </a:p>
          <a:p>
            <a:pPr algn="ctr"/>
            <a:endParaRPr lang="de-DE" kern="1200" dirty="0" smtClean="0">
              <a:solidFill>
                <a:schemeClr val="lt1"/>
              </a:solidFill>
              <a:effectLst/>
              <a:latin typeface="+mn-lt"/>
              <a:ea typeface="+mn-ea"/>
              <a:cs typeface="+mn-cs"/>
            </a:endParaRPr>
          </a:p>
          <a:p>
            <a:pPr algn="ctr"/>
            <a:endParaRPr lang="de-DE" sz="2400" dirty="0" smtClean="0"/>
          </a:p>
          <a:p>
            <a:pPr algn="ctr"/>
            <a:endParaRPr lang="de-DE" sz="2400" dirty="0"/>
          </a:p>
          <a:p>
            <a:pPr algn="ctr"/>
            <a:endParaRPr lang="de-DE" sz="2400" dirty="0" smtClean="0"/>
          </a:p>
          <a:p>
            <a:pPr algn="ctr"/>
            <a:endParaRPr lang="de-DE" sz="2400" dirty="0" smtClean="0"/>
          </a:p>
          <a:p>
            <a:pPr algn="ctr"/>
            <a:r>
              <a:rPr lang="de-DE" sz="2400" dirty="0" smtClean="0"/>
              <a:t>Schadensersatz </a:t>
            </a:r>
            <a:r>
              <a:rPr lang="de-DE" sz="2400" u="sng" dirty="0" smtClean="0"/>
              <a:t>neben</a:t>
            </a:r>
            <a:r>
              <a:rPr lang="de-DE" sz="2400" dirty="0" smtClean="0"/>
              <a:t> der Leistung oder Ersatz vergeblicher</a:t>
            </a:r>
            <a:br>
              <a:rPr lang="de-DE" sz="2400" dirty="0" smtClean="0"/>
            </a:br>
            <a:r>
              <a:rPr lang="de-DE" sz="2400" dirty="0" smtClean="0"/>
              <a:t>Aufwendungen</a:t>
            </a:r>
          </a:p>
          <a:p>
            <a:pPr algn="ctr"/>
            <a:endParaRPr lang="de-DE" sz="2400" dirty="0"/>
          </a:p>
        </p:txBody>
      </p:sp>
      <p:sp>
        <p:nvSpPr>
          <p:cNvPr id="3" name="Abgerundetes Rechteck 2"/>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r>
              <a:rPr lang="de-DE" sz="2400" dirty="0"/>
              <a:t>Ersatz vergeblicher</a:t>
            </a:r>
            <a:br>
              <a:rPr lang="de-DE" sz="2400" dirty="0"/>
            </a:br>
            <a:r>
              <a:rPr lang="de-DE" sz="2400" dirty="0" smtClean="0"/>
              <a:t>Aufwendungen</a:t>
            </a:r>
            <a:endParaRPr lang="de-DE" sz="2400" dirty="0"/>
          </a:p>
        </p:txBody>
      </p:sp>
      <p:sp>
        <p:nvSpPr>
          <p:cNvPr id="4" name="Abgerundetes Rechteck 3"/>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smtClean="0"/>
          </a:p>
          <a:p>
            <a:pPr algn="ctr"/>
            <a:endParaRPr lang="de-DE" sz="2400" dirty="0" smtClean="0"/>
          </a:p>
          <a:p>
            <a:pPr algn="ctr"/>
            <a:endParaRPr lang="de-DE" sz="2400" dirty="0"/>
          </a:p>
          <a:p>
            <a:pPr algn="ctr"/>
            <a:endParaRPr lang="de-DE" sz="2400" dirty="0" smtClean="0"/>
          </a:p>
          <a:p>
            <a:pPr algn="ctr"/>
            <a:endParaRPr lang="de-DE" sz="2400" dirty="0" smtClean="0"/>
          </a:p>
          <a:p>
            <a:pPr algn="ctr"/>
            <a:r>
              <a:rPr lang="de-DE" sz="2400" dirty="0" smtClean="0"/>
              <a:t>Schadensersatz </a:t>
            </a:r>
            <a:r>
              <a:rPr lang="de-DE" sz="2400" u="sng" dirty="0"/>
              <a:t>statt</a:t>
            </a:r>
            <a:r>
              <a:rPr lang="de-DE" sz="2400" dirty="0"/>
              <a:t> der </a:t>
            </a:r>
            <a:r>
              <a:rPr lang="de-DE" sz="2400" dirty="0" smtClean="0"/>
              <a:t>Leistung oder </a:t>
            </a:r>
          </a:p>
          <a:p>
            <a:pPr algn="ctr"/>
            <a:r>
              <a:rPr lang="de-DE" sz="2400" dirty="0"/>
              <a:t>Ersatz vergeblicher</a:t>
            </a:r>
            <a:br>
              <a:rPr lang="de-DE" sz="2400" dirty="0"/>
            </a:br>
            <a:r>
              <a:rPr lang="de-DE" sz="2400" dirty="0" smtClean="0"/>
              <a:t>Aufwendungen</a:t>
            </a:r>
            <a:endParaRPr lang="de-DE" sz="2400" dirty="0"/>
          </a:p>
        </p:txBody>
      </p:sp>
      <p:sp>
        <p:nvSpPr>
          <p:cNvPr id="5" name="Ellipse 4"/>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6" name="Ellipse 5"/>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7" name="Ellipse 6"/>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
        <p:nvSpPr>
          <p:cNvPr id="9" name="Textfeld 8"/>
          <p:cNvSpPr txBox="1"/>
          <p:nvPr/>
        </p:nvSpPr>
        <p:spPr>
          <a:xfrm>
            <a:off x="2335576" y="286439"/>
            <a:ext cx="7534565" cy="83099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de-DE" sz="2400" dirty="0" smtClean="0"/>
              <a:t>Maria entscheidet sich für den Rücktritt </a:t>
            </a:r>
            <a:r>
              <a:rPr lang="de-DE" sz="2400" dirty="0" smtClean="0"/>
              <a:t>vom Kaufvertrag.</a:t>
            </a:r>
            <a:endParaRPr lang="de-DE" sz="2400" dirty="0" smtClean="0"/>
          </a:p>
          <a:p>
            <a:pPr algn="ctr"/>
            <a:r>
              <a:rPr lang="de-DE" sz="2400" dirty="0" smtClean="0"/>
              <a:t>Was würde ihr noch zustehen?</a:t>
            </a:r>
            <a:endParaRPr lang="de-DE" sz="2400" dirty="0"/>
          </a:p>
        </p:txBody>
      </p:sp>
    </p:spTree>
    <p:extLst>
      <p:ext uri="{BB962C8B-B14F-4D97-AF65-F5344CB8AC3E}">
        <p14:creationId xmlns:p14="http://schemas.microsoft.com/office/powerpoint/2010/main" val="141919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1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27" presetClass="emph" presetSubtype="0" repeatCount="2000" fill="remove" grpId="1" nodeType="withEffect">
                                  <p:stCondLst>
                                    <p:cond delay="0"/>
                                  </p:stCondLst>
                                  <p:childTnLst>
                                    <p:animClr clrSpc="rgb" dir="cw">
                                      <p:cBhvr override="childStyle">
                                        <p:cTn id="46" dur="1000" autoRev="1" fill="remove"/>
                                        <p:tgtEl>
                                          <p:spTgt spid="5"/>
                                        </p:tgtEl>
                                        <p:attrNameLst>
                                          <p:attrName>style.color</p:attrName>
                                        </p:attrNameLst>
                                      </p:cBhvr>
                                      <p:to>
                                        <a:schemeClr val="bg1"/>
                                      </p:to>
                                    </p:animClr>
                                    <p:animClr clrSpc="rgb" dir="cw">
                                      <p:cBhvr>
                                        <p:cTn id="47" dur="1000" autoRev="1" fill="remove"/>
                                        <p:tgtEl>
                                          <p:spTgt spid="5"/>
                                        </p:tgtEl>
                                        <p:attrNameLst>
                                          <p:attrName>fillcolor</p:attrName>
                                        </p:attrNameLst>
                                      </p:cBhvr>
                                      <p:to>
                                        <a:schemeClr val="bg1"/>
                                      </p:to>
                                    </p:animClr>
                                    <p:set>
                                      <p:cBhvr>
                                        <p:cTn id="48" dur="1000" autoRev="1" fill="remove"/>
                                        <p:tgtEl>
                                          <p:spTgt spid="5"/>
                                        </p:tgtEl>
                                        <p:attrNameLst>
                                          <p:attrName>fill.type</p:attrName>
                                        </p:attrNameLst>
                                      </p:cBhvr>
                                      <p:to>
                                        <p:strVal val="solid"/>
                                      </p:to>
                                    </p:set>
                                    <p:set>
                                      <p:cBhvr>
                                        <p:cTn id="49" dur="100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 grpId="1" animBg="1"/>
      <p:bldP spid="3" grpId="0" animBg="1"/>
      <p:bldP spid="3" grpId="1" animBg="1"/>
      <p:bldP spid="4" grpId="0"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13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9422" y="1240368"/>
            <a:ext cx="8640000" cy="324000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sz="3200" dirty="0"/>
              <a:t>Maria kauft sich von Ihrem Weihnachtsgeld bei einem großen Elektronikfachmarkt einen neuen Fernseher. Dieser wird ihr nach Hause geliefert und fachmännisch angeschlossen. </a:t>
            </a:r>
            <a:endParaRPr lang="de-DE" sz="3200" dirty="0" smtClean="0"/>
          </a:p>
          <a:p>
            <a:endParaRPr lang="de-DE" sz="1100" dirty="0" smtClean="0"/>
          </a:p>
          <a:p>
            <a:pPr algn="just"/>
            <a:r>
              <a:rPr lang="de-DE" sz="3200" dirty="0" smtClean="0"/>
              <a:t>Bei </a:t>
            </a:r>
            <a:r>
              <a:rPr lang="de-DE" sz="3200" dirty="0"/>
              <a:t>der Inbetriebnahme stellt sich leider heraus, dass der Fernseher defekt ist und kein Bild anzeigt. </a:t>
            </a:r>
          </a:p>
        </p:txBody>
      </p:sp>
      <p:pic>
        <p:nvPicPr>
          <p:cNvPr id="1026" name="Picture 2" descr="http://www.animaatjes.de/cliparts/kommunikation/fernseher/clipart_televisie_animaatjes-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227" y="4854067"/>
            <a:ext cx="2581547"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71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24801" y="1327096"/>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Abgerundetes Rechteck 1"/>
          <p:cNvSpPr/>
          <p:nvPr/>
        </p:nvSpPr>
        <p:spPr>
          <a:xfrm>
            <a:off x="7924801" y="1299990"/>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algn="ctr"/>
            <a:r>
              <a:rPr lang="de-DE" sz="2600" kern="1200" dirty="0" smtClean="0">
                <a:solidFill>
                  <a:schemeClr val="lt1"/>
                </a:solidFill>
                <a:effectLst/>
                <a:latin typeface="+mn-lt"/>
                <a:ea typeface="+mn-ea"/>
                <a:cs typeface="+mn-cs"/>
              </a:rPr>
              <a:t>Unsachgemäß durchgeführte Montage des Verkäufers</a:t>
            </a:r>
            <a:endParaRPr lang="de-DE" sz="2600" dirty="0"/>
          </a:p>
        </p:txBody>
      </p:sp>
      <p:sp>
        <p:nvSpPr>
          <p:cNvPr id="3" name="Abgerundetes Rechteck 2"/>
          <p:cNvSpPr/>
          <p:nvPr/>
        </p:nvSpPr>
        <p:spPr>
          <a:xfrm>
            <a:off x="4809321" y="1299990"/>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2800" dirty="0" smtClean="0"/>
              <a:t>Gewöhnliche Verwendung nicht möglich</a:t>
            </a:r>
          </a:p>
          <a:p>
            <a:pPr algn="ctr"/>
            <a:r>
              <a:rPr lang="de-DE" sz="2400" dirty="0" smtClean="0"/>
              <a:t>(Beschaffenheit)</a:t>
            </a:r>
            <a:endParaRPr lang="de-DE" sz="2400" dirty="0"/>
          </a:p>
        </p:txBody>
      </p:sp>
      <p:sp>
        <p:nvSpPr>
          <p:cNvPr id="4" name="Abgerundetes Rechteck 3"/>
          <p:cNvSpPr/>
          <p:nvPr/>
        </p:nvSpPr>
        <p:spPr>
          <a:xfrm>
            <a:off x="1678233" y="1299990"/>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r>
              <a:rPr lang="de-DE" sz="3600" dirty="0" smtClean="0"/>
              <a:t>Falsche </a:t>
            </a:r>
            <a:r>
              <a:rPr lang="de-DE" sz="3600" dirty="0" smtClean="0"/>
              <a:t>Lieferung</a:t>
            </a:r>
            <a:endParaRPr lang="de-DE" sz="3600" dirty="0"/>
          </a:p>
        </p:txBody>
      </p:sp>
      <p:sp>
        <p:nvSpPr>
          <p:cNvPr id="5" name="Textfeld 4"/>
          <p:cNvSpPr txBox="1"/>
          <p:nvPr/>
        </p:nvSpPr>
        <p:spPr>
          <a:xfrm>
            <a:off x="2394334" y="370552"/>
            <a:ext cx="7772400" cy="64633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3600" dirty="0" smtClean="0"/>
              <a:t>Welcher Sachmangel liegt </a:t>
            </a:r>
            <a:r>
              <a:rPr lang="de-DE" sz="3600" dirty="0" smtClean="0"/>
              <a:t>vor</a:t>
            </a:r>
            <a:r>
              <a:rPr lang="de-DE" sz="3600" dirty="0" smtClean="0"/>
              <a:t>?</a:t>
            </a:r>
            <a:endParaRPr lang="de-DE" sz="3600" dirty="0"/>
          </a:p>
        </p:txBody>
      </p:sp>
      <p:sp>
        <p:nvSpPr>
          <p:cNvPr id="6" name="Ellipse 5"/>
          <p:cNvSpPr/>
          <p:nvPr/>
        </p:nvSpPr>
        <p:spPr>
          <a:xfrm>
            <a:off x="2025265" y="1531345"/>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7" name="Ellipse 6"/>
          <p:cNvSpPr/>
          <p:nvPr/>
        </p:nvSpPr>
        <p:spPr>
          <a:xfrm>
            <a:off x="5187108" y="1542361"/>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8" name="Ellipse 7"/>
          <p:cNvSpPr/>
          <p:nvPr/>
        </p:nvSpPr>
        <p:spPr>
          <a:xfrm>
            <a:off x="8271833" y="1531344"/>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Tree>
    <p:extLst>
      <p:ext uri="{BB962C8B-B14F-4D97-AF65-F5344CB8AC3E}">
        <p14:creationId xmlns:p14="http://schemas.microsoft.com/office/powerpoint/2010/main" val="19805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26" presetClass="emph" presetSubtype="0" fill="hold" grpId="1" nodeType="with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30897" y="1680664"/>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Textfeld 1"/>
          <p:cNvSpPr txBox="1"/>
          <p:nvPr/>
        </p:nvSpPr>
        <p:spPr>
          <a:xfrm>
            <a:off x="2236424" y="229943"/>
            <a:ext cx="8460954" cy="1200329"/>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de-DE" sz="3600" dirty="0" smtClean="0"/>
              <a:t>Beurteilen Sie den Mangel im Hinblick auf die Erkennbarkeit!</a:t>
            </a:r>
            <a:endParaRPr lang="de-DE" sz="3600" dirty="0" smtClean="0"/>
          </a:p>
        </p:txBody>
      </p:sp>
      <p:sp>
        <p:nvSpPr>
          <p:cNvPr id="3" name="Abgerundetes Rechteck 2"/>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lvl="0" algn="ctr"/>
            <a:r>
              <a:rPr lang="de-DE" sz="2800" dirty="0"/>
              <a:t>Arglistig </a:t>
            </a:r>
            <a:r>
              <a:rPr lang="de-DE" sz="2400" dirty="0"/>
              <a:t>verschwiegener</a:t>
            </a:r>
            <a:r>
              <a:rPr lang="de-DE" sz="2800" dirty="0"/>
              <a:t> Mangel</a:t>
            </a:r>
          </a:p>
        </p:txBody>
      </p:sp>
      <p:sp>
        <p:nvSpPr>
          <p:cNvPr id="4" name="Abgerundetes Rechteck 3"/>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500" dirty="0" smtClean="0"/>
              <a:t>Versteckter Mangel</a:t>
            </a:r>
            <a:endParaRPr lang="de-DE" sz="3500" dirty="0"/>
          </a:p>
        </p:txBody>
      </p:sp>
      <p:sp>
        <p:nvSpPr>
          <p:cNvPr id="5" name="Abgerundetes Rechteck 4"/>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3600" dirty="0" smtClean="0"/>
          </a:p>
          <a:p>
            <a:pPr algn="ctr"/>
            <a:r>
              <a:rPr lang="de-DE" sz="3600" dirty="0" smtClean="0"/>
              <a:t>Offener Mangel</a:t>
            </a:r>
            <a:endParaRPr lang="de-DE" sz="3600" dirty="0"/>
          </a:p>
        </p:txBody>
      </p:sp>
      <p:sp>
        <p:nvSpPr>
          <p:cNvPr id="6" name="Ellipse 5"/>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7" name="Ellipse 6"/>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8" name="Ellipse 7"/>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Tree>
    <p:extLst>
      <p:ext uri="{BB962C8B-B14F-4D97-AF65-F5344CB8AC3E}">
        <p14:creationId xmlns:p14="http://schemas.microsoft.com/office/powerpoint/2010/main" val="311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26" presetClass="emph" presetSubtype="0" repeatCount="2000" fill="hold" grpId="1" nodeType="withEffect">
                                  <p:stCondLst>
                                    <p:cond delay="0"/>
                                  </p:stCondLst>
                                  <p:childTnLst>
                                    <p:animEffect transition="out" filter="fade">
                                      <p:cBhvr>
                                        <p:cTn id="42" dur="2000" tmFilter="0, 0; .2, .5; .8, .5; 1, 0"/>
                                        <p:tgtEl>
                                          <p:spTgt spid="7"/>
                                        </p:tgtEl>
                                      </p:cBhvr>
                                    </p:animEffect>
                                    <p:animScale>
                                      <p:cBhvr>
                                        <p:cTn id="43" dur="1000" autoRev="1" fill="hold"/>
                                        <p:tgtEl>
                                          <p:spTgt spid="7"/>
                                        </p:tgtEl>
                                      </p:cBhvr>
                                      <p:by x="105000" y="105000"/>
                                    </p:animScale>
                                  </p:childTnLst>
                                </p:cTn>
                              </p:par>
                              <p:par>
                                <p:cTn id="44" presetID="26" presetClass="emph" presetSubtype="0" repeatCount="2000" fill="hold" grpId="1" nodeType="withEffect">
                                  <p:stCondLst>
                                    <p:cond delay="0"/>
                                  </p:stCondLst>
                                  <p:childTnLst>
                                    <p:animEffect transition="out" filter="fade">
                                      <p:cBhvr>
                                        <p:cTn id="45" dur="2000" tmFilter="0, 0; .2, .5; .8, .5; 1, 0"/>
                                        <p:tgtEl>
                                          <p:spTgt spid="4"/>
                                        </p:tgtEl>
                                      </p:cBhvr>
                                    </p:animEffect>
                                    <p:animScale>
                                      <p:cBhvr>
                                        <p:cTn id="46"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7930897" y="1680664"/>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2" name="Textfeld 1"/>
          <p:cNvSpPr txBox="1"/>
          <p:nvPr/>
        </p:nvSpPr>
        <p:spPr>
          <a:xfrm>
            <a:off x="2258459" y="583893"/>
            <a:ext cx="9110948" cy="64633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r>
              <a:rPr lang="de-DE" sz="3600" dirty="0" smtClean="0"/>
              <a:t>Welches </a:t>
            </a:r>
            <a:r>
              <a:rPr lang="de-DE" sz="3600" u="sng" dirty="0" smtClean="0"/>
              <a:t>vorrangige</a:t>
            </a:r>
            <a:r>
              <a:rPr lang="de-DE" sz="3600" dirty="0" smtClean="0"/>
              <a:t> Recht kann Maria ausüben?</a:t>
            </a:r>
            <a:endParaRPr lang="de-DE" sz="3600" dirty="0"/>
          </a:p>
        </p:txBody>
      </p:sp>
      <p:sp>
        <p:nvSpPr>
          <p:cNvPr id="3" name="Abgerundetes Rechteck 2"/>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lvl="0" algn="ctr"/>
            <a:endParaRPr lang="de-DE" sz="6000" dirty="0" smtClean="0"/>
          </a:p>
          <a:p>
            <a:pPr lvl="0" algn="ctr"/>
            <a:r>
              <a:rPr lang="de-DE" sz="3200" dirty="0" smtClean="0"/>
              <a:t>Keines der beiden, sondern der Verkäufer wählt aus!</a:t>
            </a:r>
            <a:endParaRPr lang="de-DE" sz="3200" dirty="0"/>
          </a:p>
        </p:txBody>
      </p:sp>
      <p:sp>
        <p:nvSpPr>
          <p:cNvPr id="4" name="Abgerundetes Rechteck 3"/>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500" dirty="0" smtClean="0"/>
              <a:t>Ersatz- bzw. Neu-lieferung</a:t>
            </a:r>
            <a:endParaRPr lang="de-DE" sz="3500" dirty="0"/>
          </a:p>
        </p:txBody>
      </p:sp>
      <p:sp>
        <p:nvSpPr>
          <p:cNvPr id="5" name="Abgerundetes Rechteck 4"/>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r>
              <a:rPr lang="de-DE" sz="3600" dirty="0" smtClean="0"/>
              <a:t>Nach-besserung</a:t>
            </a:r>
            <a:endParaRPr lang="de-DE" sz="3600" dirty="0"/>
          </a:p>
        </p:txBody>
      </p:sp>
      <p:sp>
        <p:nvSpPr>
          <p:cNvPr id="6" name="Ellipse 5"/>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7" name="Ellipse 6"/>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8" name="Ellipse 7"/>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Tree>
    <p:extLst>
      <p:ext uri="{BB962C8B-B14F-4D97-AF65-F5344CB8AC3E}">
        <p14:creationId xmlns:p14="http://schemas.microsoft.com/office/powerpoint/2010/main" val="357641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1,2 oder 3 - 12 oder 3 letzte Chance vorbei (online-audio-converter.com).wav"/>
                                        </p:tgtEl>
                                      </p:cMediaNode>
                                    </p:audio>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26" presetClass="emph" presetSubtype="0" repeatCount="2000" fill="hold" grpId="1" nodeType="withEffect">
                                  <p:stCondLst>
                                    <p:cond delay="0"/>
                                  </p:stCondLst>
                                  <p:childTnLst>
                                    <p:animEffect transition="out" filter="fade">
                                      <p:cBhvr>
                                        <p:cTn id="42" dur="2000" tmFilter="0, 0; .2, .5; .8, .5; 1, 0"/>
                                        <p:tgtEl>
                                          <p:spTgt spid="8"/>
                                        </p:tgtEl>
                                      </p:cBhvr>
                                    </p:animEffect>
                                    <p:animScale>
                                      <p:cBhvr>
                                        <p:cTn id="43"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0" y="1250574"/>
            <a:ext cx="8352000" cy="3816000"/>
          </a:xfrm>
          <a:solidFill>
            <a:schemeClr val="bg1">
              <a:lumMod val="85000"/>
            </a:schemeClr>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de-DE" sz="3200" dirty="0">
                <a:latin typeface="+mn-lt"/>
              </a:rPr>
              <a:t>Der Elektronikfachmarkt ist sehr hilfsbereit und lässt den Defekt umgehend in seiner </a:t>
            </a:r>
            <a:r>
              <a:rPr lang="de-DE" sz="3200" dirty="0" smtClean="0">
                <a:latin typeface="+mn-lt"/>
              </a:rPr>
              <a:t>Werkstatt reparieren</a:t>
            </a:r>
            <a:r>
              <a:rPr lang="de-DE" sz="3200" dirty="0">
                <a:latin typeface="+mn-lt"/>
              </a:rPr>
              <a:t>. </a:t>
            </a:r>
            <a:r>
              <a:rPr lang="de-DE" sz="3600" dirty="0" smtClean="0">
                <a:latin typeface="+mn-lt"/>
              </a:rPr>
              <a:t/>
            </a:r>
            <a:br>
              <a:rPr lang="de-DE" sz="3600" dirty="0" smtClean="0">
                <a:latin typeface="+mn-lt"/>
              </a:rPr>
            </a:br>
            <a:r>
              <a:rPr lang="de-DE" sz="2000" dirty="0">
                <a:latin typeface="+mn-lt"/>
              </a:rPr>
              <a:t/>
            </a:r>
            <a:br>
              <a:rPr lang="de-DE" sz="2000" dirty="0">
                <a:latin typeface="+mn-lt"/>
              </a:rPr>
            </a:br>
            <a:r>
              <a:rPr lang="de-DE" sz="3200" dirty="0">
                <a:latin typeface="+mn-lt"/>
              </a:rPr>
              <a:t>Maria freut sich, dass der Defekt behoben wurde und lädt ein paar Freunde ein, um den neuen Fernseher bei einem DVD-Abend zu testen. </a:t>
            </a:r>
            <a:r>
              <a:rPr lang="de-DE" sz="3200" dirty="0" smtClean="0">
                <a:latin typeface="+mn-lt"/>
              </a:rPr>
              <a:t>Kaum </a:t>
            </a:r>
            <a:r>
              <a:rPr lang="de-DE" sz="3200" dirty="0">
                <a:latin typeface="+mn-lt"/>
              </a:rPr>
              <a:t>ist der Film angelaufen, fällt das Bild erneut aus</a:t>
            </a:r>
            <a:r>
              <a:rPr lang="de-DE" sz="3200" dirty="0" smtClean="0">
                <a:latin typeface="+mn-lt"/>
              </a:rPr>
              <a:t>.</a:t>
            </a:r>
            <a:r>
              <a:rPr lang="de-DE" sz="3200" dirty="0"/>
              <a:t/>
            </a:r>
            <a:br>
              <a:rPr lang="de-DE" sz="3200" dirty="0"/>
            </a:br>
            <a:endParaRPr lang="de-DE" sz="1400" dirty="0">
              <a:latin typeface="+mn-lt"/>
            </a:endParaRPr>
          </a:p>
        </p:txBody>
      </p:sp>
      <p:pic>
        <p:nvPicPr>
          <p:cNvPr id="2052" name="Picture 4" descr="http://3.bp.blogspot.com/-UY_bp7sYPjI/U26-sRB9quI/AAAAAAAANe8/6vcN1GMPcJA/s1600/tv_dvd_abend_fernsehabend_frauen_freundinn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33"/>
          <a:stretch/>
        </p:blipFill>
        <p:spPr bwMode="auto">
          <a:xfrm>
            <a:off x="9481111" y="4948518"/>
            <a:ext cx="2217360" cy="1548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7930897" y="1698952"/>
            <a:ext cx="2511846" cy="5056360"/>
          </a:xfrm>
          <a:prstGeom prst="roundRect">
            <a:avLst/>
          </a:prstGeom>
          <a:solidFill>
            <a:schemeClr val="accent5">
              <a:lumMod val="75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p:txBody>
      </p:sp>
      <p:sp>
        <p:nvSpPr>
          <p:cNvPr id="3" name="Abgerundetes Rechteck 2"/>
          <p:cNvSpPr/>
          <p:nvPr/>
        </p:nvSpPr>
        <p:spPr>
          <a:xfrm>
            <a:off x="7924801" y="1674568"/>
            <a:ext cx="2511846" cy="5056360"/>
          </a:xfrm>
          <a:prstGeom prst="roundRect">
            <a:avLst/>
          </a:prstGeom>
          <a:solidFill>
            <a:schemeClr val="accent5">
              <a:lumMod val="75000"/>
              <a:alpha val="74902"/>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kern="1200" dirty="0" smtClean="0">
              <a:solidFill>
                <a:schemeClr val="lt1"/>
              </a:solidFill>
              <a:effectLst/>
              <a:latin typeface="+mn-lt"/>
              <a:ea typeface="+mn-ea"/>
              <a:cs typeface="+mn-cs"/>
            </a:endParaRPr>
          </a:p>
          <a:p>
            <a:pPr lvl="0" algn="ctr"/>
            <a:r>
              <a:rPr lang="de-DE" sz="3600" dirty="0" smtClean="0"/>
              <a:t>Keines der beiden Rechte!</a:t>
            </a:r>
            <a:endParaRPr lang="de-DE" sz="3600" dirty="0"/>
          </a:p>
        </p:txBody>
      </p:sp>
      <p:sp>
        <p:nvSpPr>
          <p:cNvPr id="4" name="Abgerundetes Rechteck 3"/>
          <p:cNvSpPr/>
          <p:nvPr/>
        </p:nvSpPr>
        <p:spPr>
          <a:xfrm>
            <a:off x="4809321" y="1674568"/>
            <a:ext cx="2511846" cy="5056360"/>
          </a:xfrm>
          <a:prstGeom prst="roundRect">
            <a:avLst/>
          </a:prstGeom>
          <a:solidFill>
            <a:srgbClr val="FFC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endParaRPr lang="de-DE" sz="2800" dirty="0" smtClean="0"/>
          </a:p>
          <a:p>
            <a:pPr algn="ctr"/>
            <a:r>
              <a:rPr lang="de-DE" sz="3500" dirty="0" smtClean="0"/>
              <a:t>Ersatz- bzw. Neu-lieferung</a:t>
            </a:r>
            <a:endParaRPr lang="de-DE" sz="3500" dirty="0"/>
          </a:p>
        </p:txBody>
      </p:sp>
      <p:sp>
        <p:nvSpPr>
          <p:cNvPr id="5" name="Abgerundetes Rechteck 4"/>
          <p:cNvSpPr/>
          <p:nvPr/>
        </p:nvSpPr>
        <p:spPr>
          <a:xfrm>
            <a:off x="1678233" y="1674568"/>
            <a:ext cx="2511846" cy="5056360"/>
          </a:xfrm>
          <a:prstGeom prst="roundRect">
            <a:avLst/>
          </a:prstGeom>
          <a:solidFill>
            <a:srgbClr val="990000">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dirty="0" smtClean="0"/>
          </a:p>
          <a:p>
            <a:pPr algn="ctr"/>
            <a:r>
              <a:rPr lang="de-DE" sz="3600" dirty="0" smtClean="0"/>
              <a:t>Nach-besserung</a:t>
            </a:r>
            <a:endParaRPr lang="de-DE" sz="3600" dirty="0"/>
          </a:p>
        </p:txBody>
      </p:sp>
      <p:sp>
        <p:nvSpPr>
          <p:cNvPr id="6" name="Ellipse 5"/>
          <p:cNvSpPr/>
          <p:nvPr/>
        </p:nvSpPr>
        <p:spPr>
          <a:xfrm>
            <a:off x="2025265" y="1905923"/>
            <a:ext cx="1817783" cy="1773715"/>
          </a:xfrm>
          <a:prstGeom prst="ellipse">
            <a:avLst/>
          </a:prstGeom>
          <a:solidFill>
            <a:srgbClr val="990000"/>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1</a:t>
            </a:r>
            <a:endParaRPr lang="de-DE" dirty="0">
              <a:latin typeface="Avant Guard" pitchFamily="2" charset="0"/>
              <a:cs typeface="Aharoni" panose="02010803020104030203" pitchFamily="2" charset="-79"/>
            </a:endParaRPr>
          </a:p>
        </p:txBody>
      </p:sp>
      <p:sp>
        <p:nvSpPr>
          <p:cNvPr id="7" name="Ellipse 6"/>
          <p:cNvSpPr/>
          <p:nvPr/>
        </p:nvSpPr>
        <p:spPr>
          <a:xfrm>
            <a:off x="5187108" y="1916939"/>
            <a:ext cx="1817783" cy="1773715"/>
          </a:xfrm>
          <a:prstGeom prst="ellipse">
            <a:avLst/>
          </a:prstGeom>
          <a:solidFill>
            <a:schemeClr val="accent4"/>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2</a:t>
            </a:r>
            <a:endParaRPr lang="de-DE" dirty="0">
              <a:latin typeface="Avant Guard" pitchFamily="2" charset="0"/>
              <a:cs typeface="Aharoni" panose="02010803020104030203" pitchFamily="2" charset="-79"/>
            </a:endParaRPr>
          </a:p>
        </p:txBody>
      </p:sp>
      <p:sp>
        <p:nvSpPr>
          <p:cNvPr id="8" name="Ellipse 7"/>
          <p:cNvSpPr/>
          <p:nvPr/>
        </p:nvSpPr>
        <p:spPr>
          <a:xfrm>
            <a:off x="8271833" y="1905922"/>
            <a:ext cx="1817783" cy="1773715"/>
          </a:xfrm>
          <a:prstGeom prst="ellipse">
            <a:avLst/>
          </a:prstGeom>
          <a:solidFill>
            <a:schemeClr val="accent5">
              <a:lumMod val="75000"/>
            </a:schemeClr>
          </a:solidFill>
          <a:ln w="57150">
            <a:solidFill>
              <a:srgbClr val="A6A6A6">
                <a:alpha val="52941"/>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500" dirty="0" smtClean="0">
                <a:latin typeface="Avant Guard" pitchFamily="2" charset="0"/>
                <a:cs typeface="Aharoni" panose="02010803020104030203" pitchFamily="2" charset="-79"/>
              </a:rPr>
              <a:t>3</a:t>
            </a:r>
            <a:endParaRPr lang="de-DE" dirty="0">
              <a:latin typeface="Avant Guard" pitchFamily="2" charset="0"/>
              <a:cs typeface="Aharoni" panose="02010803020104030203" pitchFamily="2" charset="-79"/>
            </a:endParaRPr>
          </a:p>
        </p:txBody>
      </p:sp>
      <p:sp>
        <p:nvSpPr>
          <p:cNvPr id="9" name="Textfeld 8"/>
          <p:cNvSpPr txBox="1"/>
          <p:nvPr/>
        </p:nvSpPr>
        <p:spPr>
          <a:xfrm>
            <a:off x="2313543" y="451692"/>
            <a:ext cx="8460000" cy="58477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de-DE" sz="3200" dirty="0" smtClean="0"/>
              <a:t>Welches Recht hat der Verkäufer Maria gewährt?</a:t>
            </a:r>
            <a:endParaRPr lang="de-DE" sz="3200" dirty="0"/>
          </a:p>
        </p:txBody>
      </p:sp>
    </p:spTree>
    <p:extLst>
      <p:ext uri="{BB962C8B-B14F-4D97-AF65-F5344CB8AC3E}">
        <p14:creationId xmlns:p14="http://schemas.microsoft.com/office/powerpoint/2010/main" val="19365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2 oder 3 - 1 (online-audio-converter.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1,2 oder 3 - 2 (online-audio-converter.com).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1,2 oder 3 - 3 (online-audio-converter.com).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27" presetClass="emph" presetSubtype="0" repeatCount="2000" fill="remove" grpId="2" nodeType="withEffect">
                                  <p:stCondLst>
                                    <p:cond delay="0"/>
                                  </p:stCondLst>
                                  <p:childTnLst>
                                    <p:animClr clrSpc="rgb" dir="cw">
                                      <p:cBhvr override="childStyle">
                                        <p:cTn id="38" dur="1000" autoRev="1" fill="remove"/>
                                        <p:tgtEl>
                                          <p:spTgt spid="6"/>
                                        </p:tgtEl>
                                        <p:attrNameLst>
                                          <p:attrName>style.color</p:attrName>
                                        </p:attrNameLst>
                                      </p:cBhvr>
                                      <p:to>
                                        <a:schemeClr val="bg1"/>
                                      </p:to>
                                    </p:animClr>
                                    <p:animClr clrSpc="rgb" dir="cw">
                                      <p:cBhvr>
                                        <p:cTn id="39" dur="1000" autoRev="1" fill="remove"/>
                                        <p:tgtEl>
                                          <p:spTgt spid="6"/>
                                        </p:tgtEl>
                                        <p:attrNameLst>
                                          <p:attrName>fillcolor</p:attrName>
                                        </p:attrNameLst>
                                      </p:cBhvr>
                                      <p:to>
                                        <a:schemeClr val="bg1"/>
                                      </p:to>
                                    </p:animClr>
                                    <p:set>
                                      <p:cBhvr>
                                        <p:cTn id="40" dur="1000" autoRev="1" fill="remove"/>
                                        <p:tgtEl>
                                          <p:spTgt spid="6"/>
                                        </p:tgtEl>
                                        <p:attrNameLst>
                                          <p:attrName>fill.type</p:attrName>
                                        </p:attrNameLst>
                                      </p:cBhvr>
                                      <p:to>
                                        <p:strVal val="solid"/>
                                      </p:to>
                                    </p:set>
                                    <p:set>
                                      <p:cBhvr>
                                        <p:cTn id="41" dur="1000" autoRev="1" fill="remove"/>
                                        <p:tgtEl>
                                          <p:spTgt spid="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250"/>
                                  </p:stCondLst>
                                  <p:childTnLst>
                                    <p:set>
                                      <p:cBhvr>
                                        <p:cTn id="45" dur="1" fill="hold">
                                          <p:stCondLst>
                                            <p:cond delay="9"/>
                                          </p:stCondLst>
                                        </p:cTn>
                                        <p:tgtEl>
                                          <p:spTgt spid="1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1,2 oder 3 - 12 oder 3 letzte Chance vorbei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 grpId="1" animBg="1"/>
      <p:bldP spid="4" grpId="0" animBg="1"/>
      <p:bldP spid="4" grpId="1" animBg="1"/>
      <p:bldP spid="5" grpId="0" animBg="1"/>
      <p:bldP spid="6" grpId="0" animBg="1"/>
      <p:bldP spid="6" grpId="2"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305118" y="1503641"/>
            <a:ext cx="8163499" cy="255454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sz="3200" dirty="0"/>
              <a:t>Bei einer erneuten Reparatur stellen die Techniker fest, dass der Fernseher durch den erneuten Bildausfall leider so stark beschädigt wurde, sodass er nicht mehr repariert werden kann</a:t>
            </a:r>
            <a:r>
              <a:rPr lang="de-DE" sz="3200" dirty="0" smtClean="0"/>
              <a:t>.</a:t>
            </a:r>
            <a:endParaRPr lang="de-DE" sz="3200" dirty="0"/>
          </a:p>
        </p:txBody>
      </p:sp>
      <p:grpSp>
        <p:nvGrpSpPr>
          <p:cNvPr id="3" name="Gruppieren 2"/>
          <p:cNvGrpSpPr/>
          <p:nvPr/>
        </p:nvGrpSpPr>
        <p:grpSpPr>
          <a:xfrm>
            <a:off x="4926000" y="4330233"/>
            <a:ext cx="2340000" cy="2340000"/>
            <a:chOff x="5122983" y="4330233"/>
            <a:chExt cx="2340000" cy="2340000"/>
          </a:xfrm>
        </p:grpSpPr>
        <p:pic>
          <p:nvPicPr>
            <p:cNvPr id="3074" name="Picture 2" descr="https://www.conrad.de/medias/global/ce/4000_4999/4100/4160/4165/678362_LB_00_FB.EPS_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983" y="4330233"/>
              <a:ext cx="234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2.ftcdn.net/jpg/00/27/38/93/500_F_27389300_GvU5FfHd9O2HpQFUfoxbFi1ZeuLqSoU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92"/>
            <a:stretch/>
          </p:blipFill>
          <p:spPr bwMode="auto">
            <a:xfrm rot="918520">
              <a:off x="5727086" y="4862551"/>
              <a:ext cx="1131794" cy="9331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1296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Folie 2&quot;/&gt;&lt;property id=&quot;20307&quot; value=&quot;256&quot;/&gt;&lt;/object&gt;&lt;object type=&quot;3&quot; unique_id=&quot;10006&quot;&gt;&lt;property id=&quot;20148&quot; value=&quot;5&quot;/&gt;&lt;property id=&quot;20300&quot; value=&quot;Folie 3&quot;/&gt;&lt;property id=&quot;20307&quot; value=&quot;262&quot;/&gt;&lt;/object&gt;&lt;object type=&quot;3&quot; unique_id=&quot;10007&quot;&gt;&lt;property id=&quot;20148&quot; value=&quot;5&quot;/&gt;&lt;property id=&quot;20300&quot; value=&quot;Folie 4&quot;/&gt;&lt;property id=&quot;20307&quot; value=&quot;257&quot;/&gt;&lt;/object&gt;&lt;object type=&quot;3&quot; unique_id=&quot;10008&quot;&gt;&lt;property id=&quot;20148&quot; value=&quot;5&quot;/&gt;&lt;property id=&quot;20300&quot; value=&quot;Folie 5&quot;/&gt;&lt;property id=&quot;20307&quot; value=&quot;261&quot;/&gt;&lt;/object&gt;&lt;object type=&quot;3&quot; unique_id=&quot;10009&quot;&gt;&lt;property id=&quot;20148&quot; value=&quot;5&quot;/&gt;&lt;property id=&quot;20300&quot; value=&quot;Folie 6&quot;/&gt;&lt;property id=&quot;20307&quot; value=&quot;259&quot;/&gt;&lt;/object&gt;&lt;object type=&quot;3&quot; unique_id=&quot;10010&quot;&gt;&lt;property id=&quot;20148&quot; value=&quot;5&quot;/&gt;&lt;property id=&quot;20300&quot; value=&quot;Folie 8&quot;/&gt;&lt;property id=&quot;20307&quot; value=&quot;263&quot;/&gt;&lt;/object&gt;&lt;object type=&quot;3&quot; unique_id=&quot;10011&quot;&gt;&lt;property id=&quot;20148&quot; value=&quot;5&quot;/&gt;&lt;property id=&quot;20300&quot; value=&quot;Folie 7 - &amp;quot;Der Elektronikfachmarkt ist sehr hilfsbereit und lässt den Defekt umgehend in seiner Werkstatt reparieren. &amp;#x0D;&amp;#x0A;&amp;#x0D;&amp;#x0A;Maria &quot;/&gt;&lt;property id=&quot;20307&quot; value=&quot;260&quot;/&gt;&lt;/object&gt;&lt;object type=&quot;3&quot; unique_id=&quot;10112&quot;&gt;&lt;property id=&quot;20148&quot; value=&quot;5&quot;/&gt;&lt;property id=&quot;20300&quot; value=&quot;Folie 9&quot;/&gt;&lt;property id=&quot;20307&quot; value=&quot;264&quot;/&gt;&lt;/object&gt;&lt;object type=&quot;3&quot; unique_id=&quot;10113&quot;&gt;&lt;property id=&quot;20148&quot; value=&quot;5&quot;/&gt;&lt;property id=&quot;20300&quot; value=&quot;Folie 10&quot;/&gt;&lt;property id=&quot;20307&quot; value=&quot;265&quot;/&gt;&lt;/object&gt;&lt;object type=&quot;3&quot; unique_id=&quot;10114&quot;&gt;&lt;property id=&quot;20148&quot; value=&quot;5&quot;/&gt;&lt;property id=&quot;20300&quot; value=&quot;Folie 11&quot;/&gt;&lt;property id=&quot;20307&quot; value=&quot;266&quot;/&gt;&lt;/object&gt;&lt;object type=&quot;3&quot; unique_id=&quot;10115&quot;&gt;&lt;property id=&quot;20148&quot; value=&quot;5&quot;/&gt;&lt;property id=&quot;20300&quot; value=&quot;Folie 12&quot;/&gt;&lt;property id=&quot;20307&quot; value=&quot;267&quot;/&gt;&lt;/object&gt;&lt;object type=&quot;3&quot; unique_id=&quot;10172&quot;&gt;&lt;property id=&quot;20148&quot; value=&quot;5&quot;/&gt;&lt;property id=&quot;20300&quot; value=&quot;Folie 13&quot;/&gt;&lt;property id=&quot;20307&quot; value=&quot;269&quot;/&gt;&lt;/object&gt;&lt;object type=&quot;3&quot; unique_id=&quot;10201&quot;&gt;&lt;property id=&quot;20148&quot; value=&quot;5&quot;/&gt;&lt;property id=&quot;20300&quot; value=&quot;Folie 1&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Breitbild</PresentationFormat>
  <Paragraphs>123</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13</vt:i4>
      </vt:variant>
    </vt:vector>
  </HeadingPairs>
  <TitlesOfParts>
    <vt:vector size="21" baseType="lpstr">
      <vt:lpstr>Aharoni</vt:lpstr>
      <vt:lpstr>Arial</vt:lpstr>
      <vt:lpstr>Avant Guard</vt:lpstr>
      <vt:lpstr>Calibri</vt:lpstr>
      <vt:lpstr>Calibri Light</vt:lpstr>
      <vt:lpstr>Office Theme</vt:lpstr>
      <vt:lpstr>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Der Elektronikfachmarkt ist sehr hilfsbereit und lässt den Defekt umgehend in seiner Werkstatt reparieren.   Maria freut sich, dass der Defekt behoben wurde und lädt ein paar Freunde ein, um den neuen Fernseher bei einem DVD-Abend zu testen. Kaum ist der Film angelaufen, fällt das Bild erneut aus. </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sacoma</dc:creator>
  <cp:lastModifiedBy>Verena</cp:lastModifiedBy>
  <cp:revision>31</cp:revision>
  <dcterms:created xsi:type="dcterms:W3CDTF">2016-01-16T16:19:51Z</dcterms:created>
  <dcterms:modified xsi:type="dcterms:W3CDTF">2016-01-17T12:50:35Z</dcterms:modified>
</cp:coreProperties>
</file>